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1" r:id="rId2"/>
    <p:sldId id="283" r:id="rId3"/>
    <p:sldId id="291" r:id="rId4"/>
    <p:sldId id="285" r:id="rId5"/>
    <p:sldId id="292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152"/>
    <a:srgbClr val="E8563C"/>
    <a:srgbClr val="EA7D3B"/>
    <a:srgbClr val="1D3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E0557-F0F4-4FB6-8A8F-E622F6CDCD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C20ACE0-FA06-480A-BFBC-CDB1D672C9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E0F7B1-465D-4107-9D80-E4123096F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C7E-CB1F-4C00-B5E4-51470AD6F34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B5B155-0941-4F92-AAFC-CF8D673E2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735527B-E15A-49CB-A562-7AEE66028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1946-0402-40E2-A633-3AA938347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713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20911C-1CF7-4505-BF16-EC7A0982A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9A0C6CB-F800-47EF-BE23-28BB75F8DA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67AD75-A2E5-4C2D-BA20-F994EDC30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C7E-CB1F-4C00-B5E4-51470AD6F34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ECDB68C-E59E-4A4E-8854-C2062636E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3910B6D-6788-4B52-95EB-515F350CB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1946-0402-40E2-A633-3AA938347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45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467E1E5-7598-4855-8E03-BAAC47A752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AD45A53-E45C-47AE-8CD0-4520D7C786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D158899-EEBA-4EAE-8F2F-832B52010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C7E-CB1F-4C00-B5E4-51470AD6F34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FC8A74-5139-4B37-8633-F3F81FEE5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6E8858-530E-4B82-9D4F-E7B5E45FD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1946-0402-40E2-A633-3AA938347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460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045095-BE2A-4B16-B8AF-C127AB478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BA65F0-F0C2-489F-A0C5-4D2897A24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B4E7D4-D5ED-4765-89EE-80869E23B9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C7E-CB1F-4C00-B5E4-51470AD6F34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FAA022-34F8-47E4-8DBA-58805AA37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DC0315F-84C1-48D6-86DC-7E5EA98CB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1946-0402-40E2-A633-3AA938347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831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5DA78E-264C-4D92-BA9D-D1B29062B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761DAC-A74E-4F7D-B4C5-AEDF514766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7C82DD-A455-400F-BB0E-E6F6AD113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C7E-CB1F-4C00-B5E4-51470AD6F34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E8FAB9-A284-4909-ADD9-1EB7C90D1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42F770-76F7-4C55-9F04-486A9C640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1946-0402-40E2-A633-3AA938347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93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474836-C56D-4584-B862-67DDDDE2A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B004D6-CAA4-488F-B040-AF68414DDC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91D8EDF-D8A7-4BC1-A14A-F91E866447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7EDC92-9116-4243-B27E-6D766CA9B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C7E-CB1F-4C00-B5E4-51470AD6F34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549158E-A27B-4D57-AB4F-CA51FCC2D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8E78619-CAB2-4D25-8133-46A85F1E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1946-0402-40E2-A633-3AA938347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903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4D3DC3-422B-467B-8503-9B1A16EFD8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5A0C33A-FC5A-4DD4-89DB-65B44B411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17CD692-5C22-425C-B3B3-974245CE59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0FAD2B2-81C4-474D-B7B3-95BE5B38CF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6D5BF1F-1B43-4C68-A996-6AB1C9ADA8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612F824-4587-4E4E-9692-D0E7DA13C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C7E-CB1F-4C00-B5E4-51470AD6F34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9B4D93B-CA30-43CF-9066-793082D4E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5B567AA-EB72-41D7-A034-4935316B1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1946-0402-40E2-A633-3AA938347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73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B52E3D-82DF-427E-B09B-2FF1ED705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0C8B406-7C51-44BE-A8C0-33DF8158F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C7E-CB1F-4C00-B5E4-51470AD6F34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CA8F8BF-CC94-432E-B313-4A2233F1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4229212-7CCF-4114-89CB-2D6E87E3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1946-0402-40E2-A633-3AA938347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785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9EAD6CE-084E-4D72-9975-6724189DF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C7E-CB1F-4C00-B5E4-51470AD6F34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DC73590-85B2-4910-ABC1-925730DB4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3DDA83C-8A1E-402A-9E85-44CF2F0B1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1946-0402-40E2-A633-3AA938347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7592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079F44-D86B-479C-B638-392A5BE8A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7E6806-C7FB-4452-9A3F-675E9E315B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3052B03-F7F3-4F1B-9869-E1E663A24F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58A937-E939-4D0A-A9AC-4BA015459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C7E-CB1F-4C00-B5E4-51470AD6F34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09227FF-E4A4-4914-AD13-7441D1FE1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87784FD-073C-43EC-8EC2-73DDA5718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1946-0402-40E2-A633-3AA938347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31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FC2CAD-1E4B-48B3-88DF-F2E2735E2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6DCC4E5-1E2C-4E7C-B230-40A0153E2D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AB8D3F2-460F-4CA3-BA06-EDB0091F2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E37DD0-932F-46BC-94DD-63A2AA68C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2DC7E-CB1F-4C00-B5E4-51470AD6F34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F85A7DB-4A34-4FC1-A8AA-7764E02D4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4F28923-DF10-4753-B090-2A6EF91D1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B1946-0402-40E2-A633-3AA938347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00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4BD18E-82C3-4F38-88C8-90430F2D8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3C1840-B7ED-4F37-A382-46277DB42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663DE6-C7B8-4D00-9C05-1F658B070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2DC7E-CB1F-4C00-B5E4-51470AD6F340}" type="datetimeFigureOut">
              <a:rPr lang="ru-RU" smtClean="0"/>
              <a:pPr/>
              <a:t>28.12.2020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C89A535-B82A-43F9-BB6F-3EDDD5F1B5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AB797C1-5DCD-47E5-90E4-E2DA6AD24F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B1946-0402-40E2-A633-3AA9383479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915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5629" y="188640"/>
            <a:ext cx="8414657" cy="410074"/>
          </a:xfrm>
        </p:spPr>
        <p:txBody>
          <a:bodyPr>
            <a:normAutofit fontScale="90000"/>
          </a:bodyPr>
          <a:lstStyle/>
          <a:p>
            <a:br>
              <a:rPr lang="ru-RU" sz="2700" b="1">
                <a:latin typeface="Times New Roman" pitchFamily="18" charset="0"/>
                <a:cs typeface="Times New Roman" pitchFamily="18" charset="0"/>
              </a:rPr>
            </a:br>
            <a:r>
              <a:rPr lang="ru-RU" sz="2700" b="1">
                <a:latin typeface="Times New Roman" pitchFamily="18" charset="0"/>
                <a:cs typeface="Times New Roman" pitchFamily="18" charset="0"/>
              </a:rPr>
              <a:t>Алгоритм предупреждения суицидального поведения детей</a:t>
            </a:r>
            <a:br>
              <a:rPr lang="ru-RU" sz="3200"/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5903979" y="1340768"/>
            <a:ext cx="480053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815413" y="773925"/>
            <a:ext cx="10657184" cy="507831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300" b="1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Ознакомление педагогов и специалистов с возможными признаками суицидального </a:t>
            </a:r>
            <a:r>
              <a:rPr kumimoji="0" lang="ru-RU" sz="14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поведения</a:t>
            </a:r>
            <a:endParaRPr kumimoji="0" lang="ru-RU" sz="1400" b="0" i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815413" y="1556793"/>
            <a:ext cx="10657184" cy="492443"/>
          </a:xfrm>
          <a:prstGeom prst="rect">
            <a:avLst/>
          </a:prstGeom>
          <a:noFill/>
          <a:ln w="19050">
            <a:solidFill>
              <a:schemeClr val="accent1">
                <a:shade val="5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социально-психологической ситуации в детском коллективе, индивидуальная диагностика, наблюдение, опросы с целью определения степени  риска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8" name="Скругленный прямоугольник 3"/>
          <p:cNvSpPr>
            <a:spLocks noChangeArrowheads="1"/>
          </p:cNvSpPr>
          <p:nvPr/>
        </p:nvSpPr>
        <p:spPr bwMode="auto">
          <a:xfrm>
            <a:off x="719403" y="2348880"/>
            <a:ext cx="10753195" cy="432048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345C7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kumimoji="0" lang="ru-RU" sz="13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факторов,  определяющих наличие  </a:t>
            </a:r>
            <a:r>
              <a:rPr kumimoji="0" lang="ru-RU" sz="13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степени</a:t>
            </a:r>
            <a:r>
              <a:rPr kumimoji="0" lang="ru-RU" sz="13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суицидальных рисков несовершеннолетних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трелка вниз 19"/>
          <p:cNvSpPr/>
          <p:nvPr/>
        </p:nvSpPr>
        <p:spPr>
          <a:xfrm>
            <a:off x="5903979" y="2060848"/>
            <a:ext cx="384043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69" name="Скругленный прямоугольник 4"/>
          <p:cNvSpPr>
            <a:spLocks noChangeArrowheads="1"/>
          </p:cNvSpPr>
          <p:nvPr/>
        </p:nvSpPr>
        <p:spPr bwMode="auto">
          <a:xfrm>
            <a:off x="719403" y="2996952"/>
            <a:ext cx="10753195" cy="432048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345C7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Оценка угрозы суицидальных действий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Стрелка вниз 21"/>
          <p:cNvSpPr/>
          <p:nvPr/>
        </p:nvSpPr>
        <p:spPr>
          <a:xfrm>
            <a:off x="5903979" y="2780928"/>
            <a:ext cx="384043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70" name="Скругленный прямоугольник 5"/>
          <p:cNvSpPr>
            <a:spLocks noChangeArrowheads="1"/>
          </p:cNvSpPr>
          <p:nvPr/>
        </p:nvSpPr>
        <p:spPr bwMode="auto">
          <a:xfrm>
            <a:off x="719403" y="3573016"/>
            <a:ext cx="10753195" cy="6096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345C7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300" b="1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Выбор стратегии действий в зависимости от выявленной степени угрозы суицида, имеющихся внешних и внутренних ресурсов несовершеннолетнего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5903979" y="3356992"/>
            <a:ext cx="384043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271" name="Скругленный прямоугольник 6"/>
          <p:cNvSpPr>
            <a:spLocks noChangeArrowheads="1"/>
          </p:cNvSpPr>
          <p:nvPr/>
        </p:nvSpPr>
        <p:spPr bwMode="auto">
          <a:xfrm>
            <a:off x="393701" y="4437112"/>
            <a:ext cx="3878097" cy="2304256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345C7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ru-RU" sz="1100" b="1" u="sng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endParaRPr kumimoji="0" lang="ru-RU" sz="12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1200" b="1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При наличии </a:t>
            </a:r>
            <a:r>
              <a:rPr lang="ru-RU" sz="1200" b="1" i="1" u="sng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суицидальных мыслей</a:t>
            </a:r>
            <a:r>
              <a:rPr lang="ru-RU" sz="1200" b="1" u="sng" dirty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: </a:t>
            </a:r>
          </a:p>
          <a:p>
            <a:pPr marL="0" lvl="1" algn="just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активное слушание, исследование мотивов;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lvl="1" algn="ctr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ru-RU" sz="1200" dirty="0">
                <a:latin typeface="Times New Roman" pitchFamily="18" charset="0"/>
                <a:cs typeface="Arial" pitchFamily="34" charset="0"/>
              </a:rPr>
              <a:t>фокусирование внимания на сильных сторонах личности ребенка, на особенностях его самооценки и «Я – концепции», на его представлениях о будущем. 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endParaRPr lang="ru-RU" sz="1200" dirty="0">
              <a:latin typeface="Times New Roman" pitchFamily="18" charset="0"/>
              <a:cs typeface="Arial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80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2" name="Скругленный прямоугольник 7"/>
          <p:cNvSpPr>
            <a:spLocks noChangeArrowheads="1"/>
          </p:cNvSpPr>
          <p:nvPr/>
        </p:nvSpPr>
        <p:spPr bwMode="auto">
          <a:xfrm>
            <a:off x="4463819" y="4437113"/>
            <a:ext cx="3538868" cy="2304257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345C7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endParaRPr kumimoji="0" lang="ru-RU" sz="11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endParaRPr lang="ru-RU" sz="1100" b="1" u="sng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endParaRPr kumimoji="0" lang="ru-RU" sz="11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1100" b="1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При наличии суицидальных намерений</a:t>
            </a:r>
            <a:r>
              <a:rPr kumimoji="0" lang="ru-RU" sz="11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:  </a:t>
            </a:r>
          </a:p>
          <a:p>
            <a:pPr marL="0" lvl="1" algn="just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ru-RU" sz="11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составление плана конструктивных действий по выходу из проблемной ситуации, с привлечением специалистов; </a:t>
            </a:r>
          </a:p>
          <a:p>
            <a:pPr marL="0" lvl="1" algn="just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ru-RU" sz="11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поиск эмоциональной поддержки в референтной группе; </a:t>
            </a:r>
          </a:p>
          <a:p>
            <a:pPr marL="0" lvl="1" algn="just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ru-RU" sz="11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укрепление желания жить, с развитием представлений о временных перспективах</a:t>
            </a:r>
            <a:r>
              <a:rPr lang="ru-RU" sz="900" dirty="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.</a:t>
            </a:r>
          </a:p>
          <a:p>
            <a:pPr marL="0" lvl="1" algn="ctr" fontAlgn="base">
              <a:spcBef>
                <a:spcPct val="0"/>
              </a:spcBef>
              <a:spcAft>
                <a:spcPts val="1000"/>
              </a:spcAft>
            </a:pPr>
            <a:endParaRPr lang="ru-RU" sz="1200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endParaRPr lang="ru-RU" sz="1100" dirty="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273" name="Скругленный прямоугольник 8"/>
          <p:cNvSpPr>
            <a:spLocks noChangeArrowheads="1"/>
          </p:cNvSpPr>
          <p:nvPr/>
        </p:nvSpPr>
        <p:spPr bwMode="auto">
          <a:xfrm>
            <a:off x="8102600" y="4365105"/>
            <a:ext cx="3754040" cy="2376264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345C7D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1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lang="ru-RU" sz="1100" b="1" u="sng" dirty="0">
              <a:solidFill>
                <a:srgbClr val="000000"/>
              </a:solidFill>
              <a:latin typeface="Calibri" pitchFamily="34" charset="0"/>
              <a:cs typeface="Arial" pitchFamily="34" charset="0"/>
            </a:endParaRPr>
          </a:p>
          <a:p>
            <a:pPr algn="just" fontAlgn="base">
              <a:spcBef>
                <a:spcPct val="0"/>
              </a:spcBef>
              <a:spcAft>
                <a:spcPts val="1000"/>
              </a:spcAft>
            </a:pPr>
            <a:r>
              <a:rPr kumimoji="0" lang="ru-RU" sz="1100" b="1" i="1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  наличии плана суицида</a:t>
            </a:r>
            <a:r>
              <a:rPr lang="ru-RU" sz="1100" b="1" i="1" u="sng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ru-RU" sz="1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направление на консультацию к психиатру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ru-RU" sz="1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психотерапевтическая  работа с эмоциональной сферой несовершеннолетнего;</a:t>
            </a:r>
          </a:p>
          <a:p>
            <a:pPr algn="just" fontAlgn="base">
              <a:spcBef>
                <a:spcPct val="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ru-RU" sz="11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поиск альтернативных способов решения проблемной ситуации на основе межведомственного подхода.</a:t>
            </a:r>
          </a:p>
          <a:p>
            <a:pPr algn="ctr" fontAlgn="base">
              <a:spcBef>
                <a:spcPct val="0"/>
              </a:spcBef>
              <a:spcAft>
                <a:spcPts val="1000"/>
              </a:spcAft>
            </a:pPr>
            <a:endParaRPr kumimoji="0" lang="ru-RU" sz="1100" b="1" i="0" u="sng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2351584" y="4221088"/>
            <a:ext cx="384043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низ 29"/>
          <p:cNvSpPr/>
          <p:nvPr/>
        </p:nvSpPr>
        <p:spPr>
          <a:xfrm>
            <a:off x="5903979" y="4221088"/>
            <a:ext cx="384043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низ 30"/>
          <p:cNvSpPr/>
          <p:nvPr/>
        </p:nvSpPr>
        <p:spPr>
          <a:xfrm>
            <a:off x="9936427" y="4221088"/>
            <a:ext cx="384043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1907683" y="460702"/>
            <a:ext cx="10627370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3600" b="1" dirty="0">
              <a:solidFill>
                <a:srgbClr val="1D3152"/>
              </a:solidFill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4779D7F8-5BBE-40F6-AC3C-F88D367705C3}"/>
              </a:ext>
            </a:extLst>
          </p:cNvPr>
          <p:cNvSpPr txBox="1">
            <a:spLocks/>
          </p:cNvSpPr>
          <p:nvPr/>
        </p:nvSpPr>
        <p:spPr>
          <a:xfrm>
            <a:off x="576017" y="1264259"/>
            <a:ext cx="3383732" cy="4301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500" b="1" dirty="0"/>
          </a:p>
          <a:p>
            <a:pPr algn="l"/>
            <a:endParaRPr lang="ru-RU" sz="1500" b="1" dirty="0"/>
          </a:p>
          <a:p>
            <a:pPr algn="l"/>
            <a:endParaRPr lang="ru-RU" sz="1500" b="1" dirty="0"/>
          </a:p>
          <a:p>
            <a:pPr algn="l"/>
            <a:endParaRPr lang="ru-RU" sz="1500" dirty="0"/>
          </a:p>
          <a:p>
            <a:pPr algn="l"/>
            <a:endParaRPr lang="en-US" sz="1500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4779D7F8-5BBE-40F6-AC3C-F88D367705C3}"/>
              </a:ext>
            </a:extLst>
          </p:cNvPr>
          <p:cNvSpPr txBox="1">
            <a:spLocks/>
          </p:cNvSpPr>
          <p:nvPr/>
        </p:nvSpPr>
        <p:spPr>
          <a:xfrm>
            <a:off x="4595854" y="1256304"/>
            <a:ext cx="7434469" cy="4802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1500" b="1" dirty="0"/>
          </a:p>
          <a:p>
            <a:pPr algn="l">
              <a:lnSpc>
                <a:spcPct val="100000"/>
              </a:lnSpc>
              <a:spcBef>
                <a:spcPts val="300"/>
              </a:spcBef>
            </a:pPr>
            <a:endParaRPr lang="ru-RU" sz="1200" dirty="0"/>
          </a:p>
          <a:p>
            <a:pPr algn="l"/>
            <a:endParaRPr lang="ru-RU" sz="1600" b="1" dirty="0"/>
          </a:p>
          <a:p>
            <a:pPr algn="l"/>
            <a:endParaRPr lang="ru-RU" sz="1400" b="1" dirty="0"/>
          </a:p>
        </p:txBody>
      </p:sp>
      <p:pic>
        <p:nvPicPr>
          <p:cNvPr id="7" name="Рисунок 6" descr="чек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12371" y="485056"/>
            <a:ext cx="10025743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5467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1907683" y="460702"/>
            <a:ext cx="10627370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3600" b="1" dirty="0">
              <a:solidFill>
                <a:srgbClr val="1D3152"/>
              </a:solidFill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4779D7F8-5BBE-40F6-AC3C-F88D367705C3}"/>
              </a:ext>
            </a:extLst>
          </p:cNvPr>
          <p:cNvSpPr txBox="1">
            <a:spLocks/>
          </p:cNvSpPr>
          <p:nvPr/>
        </p:nvSpPr>
        <p:spPr>
          <a:xfrm>
            <a:off x="576017" y="1264259"/>
            <a:ext cx="3383732" cy="4301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500" b="1" dirty="0"/>
          </a:p>
          <a:p>
            <a:pPr algn="l"/>
            <a:endParaRPr lang="ru-RU" sz="1500" b="1" dirty="0"/>
          </a:p>
          <a:p>
            <a:pPr algn="l"/>
            <a:endParaRPr lang="ru-RU" sz="1500" b="1" dirty="0"/>
          </a:p>
          <a:p>
            <a:pPr algn="l"/>
            <a:endParaRPr lang="ru-RU" sz="1500" dirty="0"/>
          </a:p>
          <a:p>
            <a:pPr algn="l"/>
            <a:endParaRPr lang="en-US" sz="1500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4779D7F8-5BBE-40F6-AC3C-F88D367705C3}"/>
              </a:ext>
            </a:extLst>
          </p:cNvPr>
          <p:cNvSpPr txBox="1">
            <a:spLocks/>
          </p:cNvSpPr>
          <p:nvPr/>
        </p:nvSpPr>
        <p:spPr>
          <a:xfrm>
            <a:off x="4595854" y="1256304"/>
            <a:ext cx="7434469" cy="4802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1500" b="1" dirty="0"/>
          </a:p>
          <a:p>
            <a:pPr algn="l">
              <a:lnSpc>
                <a:spcPct val="100000"/>
              </a:lnSpc>
              <a:spcBef>
                <a:spcPts val="300"/>
              </a:spcBef>
            </a:pPr>
            <a:endParaRPr lang="ru-RU" sz="1200" dirty="0"/>
          </a:p>
          <a:p>
            <a:pPr algn="l"/>
            <a:endParaRPr lang="ru-RU" sz="1600" b="1" dirty="0"/>
          </a:p>
          <a:p>
            <a:pPr algn="l"/>
            <a:endParaRPr lang="ru-RU" sz="1400" b="1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77686" y="365126"/>
            <a:ext cx="10014857" cy="995588"/>
          </a:xfrm>
        </p:spPr>
        <p:txBody>
          <a:bodyPr>
            <a:normAutofit/>
          </a:bodyPr>
          <a:lstStyle/>
          <a:p>
            <a:pPr algn="r"/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Варианты реагирования на травмирующую ситуацию 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Мариновская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И.Д., Цветков В.Л.)</a:t>
            </a:r>
            <a:endParaRPr lang="ru-RU" sz="24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838200" y="1480457"/>
            <a:ext cx="10515600" cy="5094514"/>
          </a:xfrm>
        </p:spPr>
        <p:txBody>
          <a:bodyPr>
            <a:normAutofit fontScale="77500" lnSpcReduction="20000"/>
          </a:bodyPr>
          <a:lstStyle/>
          <a:p>
            <a:pPr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Пессимистическая реакция. Изменение настроения и мироощущения с доминированием негативных оценок себя, окружающего и будущего, мрачностью мировоззрения (реактивная депрессия как таковая).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Риск самоубийства наиболее высок.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pPr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2) Реакция отрицательного баланса. «Рациональное подведение» итога жизненного пути с твёрдым убеждением, что дальше жить не стоит.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Суицидальный риск высокий.</a:t>
            </a:r>
          </a:p>
          <a:p>
            <a:pPr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3) Реакция дезорганизации. Тревога, ощущение неопределённости с потерей точки опоры.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Суицидальный риск высокий.</a:t>
            </a:r>
          </a:p>
          <a:p>
            <a:pPr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4) Реакции эмоционального дисбаланса. Преобладание стойких нарушений настроения, сужение круга общения.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Риск самоубийства средний.</a:t>
            </a:r>
          </a:p>
          <a:p>
            <a:pPr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5) Реакция демобилизации. Мучительное переживание безнадёжности, отверженности, одиночества.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Суицидальный риск средний.</a:t>
            </a:r>
          </a:p>
          <a:p>
            <a:pPr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 6) Реакция оппозиции. Противопоставление себя как личности окружающему миру, высокий уровень агрессивности.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Риск суицида средний. </a:t>
            </a:r>
          </a:p>
          <a:p>
            <a:pPr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 </a:t>
            </a:r>
          </a:p>
          <a:p>
            <a:pPr algn="ctr"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Длительность данных реакций – от нескольких дней до трёх месяцев.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467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6679DAD6-79FA-4ACF-8135-45E040F87F73}"/>
              </a:ext>
            </a:extLst>
          </p:cNvPr>
          <p:cNvSpPr txBox="1">
            <a:spLocks/>
          </p:cNvSpPr>
          <p:nvPr/>
        </p:nvSpPr>
        <p:spPr>
          <a:xfrm>
            <a:off x="1907683" y="460702"/>
            <a:ext cx="10627370" cy="59995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3600" b="1" dirty="0">
              <a:solidFill>
                <a:srgbClr val="1D3152"/>
              </a:solidFill>
            </a:endParaRPr>
          </a:p>
        </p:txBody>
      </p:sp>
      <p:sp>
        <p:nvSpPr>
          <p:cNvPr id="11" name="Подзаголовок 2">
            <a:extLst>
              <a:ext uri="{FF2B5EF4-FFF2-40B4-BE49-F238E27FC236}">
                <a16:creationId xmlns:a16="http://schemas.microsoft.com/office/drawing/2014/main" id="{4779D7F8-5BBE-40F6-AC3C-F88D367705C3}"/>
              </a:ext>
            </a:extLst>
          </p:cNvPr>
          <p:cNvSpPr txBox="1">
            <a:spLocks/>
          </p:cNvSpPr>
          <p:nvPr/>
        </p:nvSpPr>
        <p:spPr>
          <a:xfrm>
            <a:off x="576017" y="1264259"/>
            <a:ext cx="3383732" cy="43016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500" b="1" dirty="0"/>
          </a:p>
          <a:p>
            <a:pPr algn="l"/>
            <a:endParaRPr lang="ru-RU" sz="1500" b="1" dirty="0"/>
          </a:p>
          <a:p>
            <a:pPr algn="l"/>
            <a:endParaRPr lang="ru-RU" sz="1500" b="1" dirty="0"/>
          </a:p>
          <a:p>
            <a:pPr algn="l"/>
            <a:endParaRPr lang="ru-RU" sz="1500" dirty="0"/>
          </a:p>
          <a:p>
            <a:pPr algn="l"/>
            <a:endParaRPr lang="en-US" sz="1500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4779D7F8-5BBE-40F6-AC3C-F88D367705C3}"/>
              </a:ext>
            </a:extLst>
          </p:cNvPr>
          <p:cNvSpPr txBox="1">
            <a:spLocks/>
          </p:cNvSpPr>
          <p:nvPr/>
        </p:nvSpPr>
        <p:spPr>
          <a:xfrm>
            <a:off x="4595854" y="1256304"/>
            <a:ext cx="7434469" cy="48025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1500" b="1" dirty="0"/>
          </a:p>
          <a:p>
            <a:pPr algn="l">
              <a:lnSpc>
                <a:spcPct val="100000"/>
              </a:lnSpc>
              <a:spcBef>
                <a:spcPts val="300"/>
              </a:spcBef>
            </a:pPr>
            <a:endParaRPr lang="ru-RU" sz="1200" dirty="0"/>
          </a:p>
          <a:p>
            <a:pPr algn="l"/>
            <a:endParaRPr lang="ru-RU" sz="1600" b="1" dirty="0"/>
          </a:p>
          <a:p>
            <a:pPr algn="l"/>
            <a:endParaRPr lang="ru-RU" sz="1400" b="1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524001" y="365126"/>
            <a:ext cx="9209314" cy="875845"/>
          </a:xfrm>
        </p:spPr>
        <p:txBody>
          <a:bodyPr>
            <a:normAutofit/>
          </a:bodyPr>
          <a:lstStyle/>
          <a:p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Бесплатные анонимные телефоны доверия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39486" y="1175658"/>
            <a:ext cx="11734800" cy="5519056"/>
          </a:xfrm>
        </p:spPr>
        <p:txBody>
          <a:bodyPr>
            <a:normAutofit fontScale="40000" lnSpcReduction="20000"/>
          </a:bodyPr>
          <a:lstStyle/>
          <a:p>
            <a:r>
              <a:rPr lang="ru-RU" sz="3000" b="1" dirty="0">
                <a:latin typeface="Times New Roman" pitchFamily="18" charset="0"/>
                <a:cs typeface="Times New Roman" pitchFamily="18" charset="0"/>
              </a:rPr>
              <a:t>Всероссийский Детский телефон доверия (бе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сплатно, круглосуточно) 8-800-2000-122. Психологическое консультирование, экстренная и кризисная психологическая помощь для детей и подростков в трудной жизненной ситуации и их родителей. </a:t>
            </a:r>
            <a:endParaRPr lang="en-GB" sz="3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«Детский телефон доверия» Центра экстренной психологической помощи Московского городского психолого-педагогического университета</a:t>
            </a:r>
            <a:endParaRPr lang="en-GB" sz="3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(бесплатно, круглосуточно) 8 (495) 624- 60-01 или 8-800-2000-122. Психологическое консультирование, экстренная и кризисная психологическая помощь для детей и подростков в трудной жизненной ситуации и их родителей. 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Телефон доверия неотложной психологической помощи (Московская служба психологической помощи населению) (бесплатно, круглосуточно): 051 (с городского телефона); с мобильного телефона (МТС, Мегафон,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Билайн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) 8-495-051 - услуги оператора связи оплачиваются согласно тарифному плану.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Горячая линия «Дети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» (бесплатно, с 09-00 до 18-00 по рабочим дням) 8-800-250- 00-15. Консультирование взрослых по вопросам: как оградить детей от негативного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контента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преследования, шантажа, домогательства в Интернете. 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Горячая линия Центра экстренной психологической помощи МЧС России (бесплатно, круглосуточно): 8 (499) 216-50-50 (при звонке из другого города или страны оплачивается междугородняя связь). Психологическое консультирование взрослых по различным вопросам: острые кризисные ситуации, вопросы личностного развития, семейные или профессиональные проблемы. 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ГБОУ города Москвы «Городской психолого-педагогический центр Департамента образования города Москвы» (ГБОУ ГППЦ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ДОгМ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). тел.: 8 (499) 172-10-19; 8 (499) 613-52-14 Оказание бесплатной очной психологической помощи детям и их родителям. Проведение мероприятий первого и второго уровней профилактики суицидального поведения обучающихся. 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Центр экстренной психологической помощи ГБОУ ВПО «Московский городской психолого-педагогический университет» г. Москва,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Шелепихинская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набережная, д. 2А тел.: 8 (499) 795-15-01; 8 (499) 795-15-07 7 Оказание экстренной психологической помощи субъектам образовательной среды, психологическое консультирование детей, родителей, работников сферы образования в кризисных ситуациях. 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ГБУ «Московская служба психологической помощи населению» Департамента социальной защиты города Москвы (ГБУ МСППН) г. Москва, 2-ой Саратовский проезд, д. 8,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кор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. 2 тел.: 8 (499) 173-09-09. Консультации по вопросам семьи и брака, детско-родительским взаимоотношениям,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внутриличностным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конфликтам, психологическому здоровью, профориентации (самостоятельное обращение с 14 лет; для детей от 10 до 14 лет – с родителями). Департамент здравоохранения города Москвы 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Городское консультативно-психиатрическое диспансерное отделение ГБУ здравоохранения города Москвы «Научно-практический центр психического здоровья детей и подростков им. Г.Е. Сухаревой Департамента здравоохранения города Москвы» г. Москва, 5-й Донской проезд, д. 21А тел.: 8 (495) 954-20-74 (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пон.-пят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. с 9.00 до 18.00,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суб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. с 9.00 до 14.00) Стационар, включающий в себя 11 лечебно-диагностических отделений, в том числе отделения для лечения наиболее тяжелых форм психических расстройств (острые психозы, шизофрения, расстройства с выраженными нарушениями поведения и суицидальными проявлениями, умственная отсталость), отделение для комплексной лечебно-реабилитационной и педагогической работы с детьми и подростками с пограничными формами психических расстройств, Условия: - самостоятельное обращение с 15 лет; для детей до 15 лет с родителями; - обращение по паспорту, полису; - бесплатные консультации для москвичей; для иногородних: самостоятельное обращение – платно, по направлению Департамента здравоохранения - бесплатно.</a:t>
            </a:r>
          </a:p>
          <a:p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МЧС России Единый номер спасения: 112 ∙ Центр экстренной психологической помощи МЧС России г. Москва, Угловой переулок д. 27 стр. 2, тел: 8 (499) 216-50-53 Оказание экстренной психологической помощи населению, пострадавшему при чрезвычайных ситуациях. Оказание экстренной психологической помощи осуществляется в ходе проведения эвакуации пострадавших, в пунктах временного размещения, при сопровождении массовых и траурных мероприятий, в том числе при проведении процедуры опознания.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467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48E589-C5D9-4FDC-9CDC-1C21A351F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6A4CA43B-AA3F-4410-9610-34C6A618912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3500" y="1872456"/>
            <a:ext cx="9525000" cy="4257675"/>
          </a:xfrm>
        </p:spPr>
      </p:pic>
    </p:spTree>
    <p:extLst>
      <p:ext uri="{BB962C8B-B14F-4D97-AF65-F5344CB8AC3E}">
        <p14:creationId xmlns:p14="http://schemas.microsoft.com/office/powerpoint/2010/main" val="29276184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972</Words>
  <Application>Microsoft Office PowerPoint</Application>
  <PresentationFormat>Широкоэкранный</PresentationFormat>
  <Paragraphs>68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Wingdings</vt:lpstr>
      <vt:lpstr>Тема Office</vt:lpstr>
      <vt:lpstr> Алгоритм предупреждения суицидального поведения детей </vt:lpstr>
      <vt:lpstr>Презентация PowerPoint</vt:lpstr>
      <vt:lpstr>Варианты реагирования на травмирующую ситуацию (Мариновская И.Д., Цветков В.Л.)</vt:lpstr>
      <vt:lpstr>Бесплатные анонимные телефоны доверия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KK</dc:creator>
  <cp:lastModifiedBy>Наташа</cp:lastModifiedBy>
  <cp:revision>85</cp:revision>
  <dcterms:created xsi:type="dcterms:W3CDTF">2020-03-02T15:37:47Z</dcterms:created>
  <dcterms:modified xsi:type="dcterms:W3CDTF">2020-12-28T19:16:31Z</dcterms:modified>
</cp:coreProperties>
</file>